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/>
    <p:restoredTop sz="94681"/>
  </p:normalViewPr>
  <p:slideViewPr>
    <p:cSldViewPr snapToGrid="0" snapToObjects="1">
      <p:cViewPr>
        <p:scale>
          <a:sx n="30" d="100"/>
          <a:sy n="30" d="100"/>
        </p:scale>
        <p:origin x="150" y="-13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tiff>
</file>

<file path=ppt/media/image11.png>
</file>

<file path=ppt/media/image2.png>
</file>

<file path=ppt/media/image3.png>
</file>

<file path=ppt/media/image4.tiff>
</file>

<file path=ppt/media/image5.tiff>
</file>

<file path=ppt/media/image6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2143125" y="685800"/>
            <a:ext cx="257174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800" b="0" i="0" u="none" strike="noStrike" cap="none"/>
          </a:p>
        </p:txBody>
      </p:sp>
      <p:sp>
        <p:nvSpPr>
          <p:cNvPr id="87" name="Shape 87"/>
          <p:cNvSpPr txBox="1"/>
          <p:nvPr/>
        </p:nvSpPr>
        <p:spPr>
          <a:xfrm>
            <a:off x="3884612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646235" y="10242550"/>
            <a:ext cx="29627511" cy="289639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ctrTitle"/>
          </p:nvPr>
        </p:nvSpPr>
        <p:spPr>
          <a:xfrm>
            <a:off x="2469358" y="13635320"/>
            <a:ext cx="27979685" cy="940845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ubTitle" idx="1"/>
          </p:nvPr>
        </p:nvSpPr>
        <p:spPr>
          <a:xfrm>
            <a:off x="4937523" y="24872579"/>
            <a:ext cx="23043355" cy="112148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 rot="5400000">
            <a:off x="8844488" y="16778673"/>
            <a:ext cx="37450057" cy="740687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 rot="5400000">
            <a:off x="-6026415" y="9428945"/>
            <a:ext cx="37450057" cy="221063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 rot="5400000">
            <a:off x="1978025" y="9910762"/>
            <a:ext cx="28963937" cy="296275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6451998" y="30724287"/>
            <a:ext cx="19751276" cy="362622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pic" idx="2"/>
          </p:nvPr>
        </p:nvSpPr>
        <p:spPr>
          <a:xfrm>
            <a:off x="6451998" y="3922057"/>
            <a:ext cx="19751276" cy="263338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451998" y="34350512"/>
            <a:ext cx="19751276" cy="51524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1645443" y="1748116"/>
            <a:ext cx="10829926" cy="74362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12870656" y="1748116"/>
            <a:ext cx="18402298" cy="37459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0015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992187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771525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1756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1645443" y="9184339"/>
            <a:ext cx="10829926" cy="30022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1645442" y="9825317"/>
            <a:ext cx="14544675" cy="40946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1645442" y="13919948"/>
            <a:ext cx="14544675" cy="252871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301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93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477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683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3"/>
          </p:nvPr>
        </p:nvSpPr>
        <p:spPr>
          <a:xfrm>
            <a:off x="16722328" y="9825317"/>
            <a:ext cx="14550627" cy="40946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4"/>
          </p:nvPr>
        </p:nvSpPr>
        <p:spPr>
          <a:xfrm>
            <a:off x="16722328" y="13919948"/>
            <a:ext cx="14550627" cy="252871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301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93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477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683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1645443" y="10242177"/>
            <a:ext cx="14756605" cy="289649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50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429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22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429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16516351" y="10242177"/>
            <a:ext cx="14756605" cy="289649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50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429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22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429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2600325" y="28205209"/>
            <a:ext cx="27980878" cy="87159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4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2600325" y="18604006"/>
            <a:ext cx="27980878" cy="960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646235" y="10242550"/>
            <a:ext cx="29627511" cy="289639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png"/><Relationship Id="rId10" Type="http://schemas.openxmlformats.org/officeDocument/2006/relationships/image" Target="../media/image8.emf"/><Relationship Id="rId4" Type="http://schemas.openxmlformats.org/officeDocument/2006/relationships/image" Target="../media/image2.png"/><Relationship Id="rId9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/>
        </p:nvSpPr>
        <p:spPr>
          <a:xfrm>
            <a:off x="7447528" y="1765489"/>
            <a:ext cx="18153972" cy="712688"/>
          </a:xfrm>
          <a:prstGeom prst="rect">
            <a:avLst/>
          </a:prstGeom>
          <a:noFill/>
          <a:ln>
            <a:noFill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Times New Roman"/>
              <a:buNone/>
            </a:pPr>
            <a:endParaRPr lang="en-US" sz="7200" b="1" dirty="0" smtClean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Times New Roman"/>
              <a:buNone/>
            </a:pPr>
            <a:r>
              <a:rPr lang="en-US" sz="7200" b="1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Advanced Software Engineering, </a:t>
            </a:r>
            <a:r>
              <a:rPr lang="en-US" sz="72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2016</a:t>
            </a:r>
            <a:r>
              <a:rPr lang="en-US" sz="7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sz="72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Fall</a:t>
            </a:r>
          </a:p>
        </p:txBody>
      </p:sp>
      <p:sp>
        <p:nvSpPr>
          <p:cNvPr id="90" name="Shape 90"/>
          <p:cNvSpPr txBox="1"/>
          <p:nvPr/>
        </p:nvSpPr>
        <p:spPr>
          <a:xfrm>
            <a:off x="6172199" y="2493887"/>
            <a:ext cx="21615629" cy="2452800"/>
          </a:xfrm>
          <a:prstGeom prst="rect">
            <a:avLst/>
          </a:prstGeom>
          <a:noFill/>
          <a:ln>
            <a:noFill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6000" b="1" i="0" u="none" strike="noStrike" cap="none" dirty="0" smtClean="0">
                <a:solidFill>
                  <a:schemeClr val="accent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Virtual Machine Administration with Xen Project </a:t>
            </a:r>
            <a:r>
              <a:rPr lang="en-US" sz="6000" b="1" i="0" u="none" strike="noStrike" cap="none" dirty="0" err="1" smtClean="0">
                <a:solidFill>
                  <a:schemeClr val="accent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Ver</a:t>
            </a:r>
            <a:r>
              <a:rPr lang="en-US" sz="6000" b="1" i="0" u="none" strike="noStrike" cap="none" dirty="0" smtClean="0">
                <a:solidFill>
                  <a:schemeClr val="accent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1.0</a:t>
            </a:r>
            <a:endParaRPr lang="en-US" sz="6000" b="1" i="0" u="none" strike="noStrike" cap="none" dirty="0">
              <a:solidFill>
                <a:schemeClr val="accent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200" b="1" i="0" u="none" strike="noStrike" cap="none" dirty="0">
                <a:solidFill>
                  <a:schemeClr val="accent1">
                    <a:lumMod val="50000"/>
                  </a:schemeClr>
                </a:solidFill>
                <a:sym typeface="Arial"/>
              </a:rPr>
              <a:t>Student: </a:t>
            </a:r>
            <a:r>
              <a:rPr lang="en-US" sz="3200" b="0" i="0" u="none" strike="noStrike" cap="none" dirty="0" smtClean="0">
                <a:solidFill>
                  <a:schemeClr val="accent1">
                    <a:lumMod val="50000"/>
                  </a:schemeClr>
                </a:solidFill>
                <a:sym typeface="Arial"/>
              </a:rPr>
              <a:t>Dennis Obando, Florida </a:t>
            </a:r>
            <a:r>
              <a:rPr lang="en-US" sz="3200" b="0" i="0" u="none" strike="noStrike" cap="none" dirty="0">
                <a:solidFill>
                  <a:schemeClr val="accent1">
                    <a:lumMod val="50000"/>
                  </a:schemeClr>
                </a:solidFill>
                <a:sym typeface="Arial"/>
              </a:rPr>
              <a:t>International </a:t>
            </a:r>
            <a:r>
              <a:rPr lang="en-US" sz="3200" b="0" i="0" u="none" strike="noStrike" cap="none" dirty="0" smtClean="0">
                <a:solidFill>
                  <a:schemeClr val="accent1">
                    <a:lumMod val="50000"/>
                  </a:schemeClr>
                </a:solidFill>
                <a:sym typeface="Arial"/>
              </a:rPr>
              <a:t>University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200" b="1" dirty="0" smtClean="0">
                <a:solidFill>
                  <a:schemeClr val="accent1">
                    <a:lumMod val="50000"/>
                  </a:schemeClr>
                </a:solidFill>
              </a:rPr>
              <a:t>Mentor: </a:t>
            </a:r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</a:rPr>
              <a:t>Mohsen Taheri, School of Computing and Information Sciences, Florida International University</a:t>
            </a:r>
            <a:endParaRPr lang="en-US" sz="3200" b="1" i="0" u="none" strike="noStrike" cap="none" dirty="0">
              <a:solidFill>
                <a:schemeClr val="accent1">
                  <a:lumMod val="50000"/>
                </a:schemeClr>
              </a:solidFill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200" b="1" i="0" u="none" strike="noStrike" cap="none" dirty="0">
                <a:solidFill>
                  <a:schemeClr val="accent1">
                    <a:lumMod val="50000"/>
                  </a:schemeClr>
                </a:solidFill>
                <a:sym typeface="Arial"/>
              </a:rPr>
              <a:t>Mentor:</a:t>
            </a:r>
            <a:r>
              <a:rPr lang="en-US" sz="3200" b="1" i="1" u="none" strike="noStrike" cap="none" dirty="0">
                <a:solidFill>
                  <a:schemeClr val="accent1">
                    <a:lumMod val="50000"/>
                  </a:schemeClr>
                </a:solidFill>
                <a:sym typeface="Arial"/>
              </a:rPr>
              <a:t> </a:t>
            </a:r>
            <a:r>
              <a:rPr lang="en-US" sz="3200" i="1" dirty="0" err="1" smtClean="0">
                <a:solidFill>
                  <a:schemeClr val="accent1">
                    <a:lumMod val="50000"/>
                  </a:schemeClr>
                </a:solidFill>
              </a:rPr>
              <a:t>Himanshu</a:t>
            </a:r>
            <a:r>
              <a:rPr lang="en-US" sz="3200" i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200" i="1" dirty="0" err="1" smtClean="0">
                <a:solidFill>
                  <a:schemeClr val="accent1">
                    <a:lumMod val="50000"/>
                  </a:schemeClr>
                </a:solidFill>
              </a:rPr>
              <a:t>Upadhyay</a:t>
            </a:r>
            <a:r>
              <a:rPr lang="en-US" sz="3200" b="0" i="0" u="none" strike="noStrike" cap="none" dirty="0" smtClean="0">
                <a:solidFill>
                  <a:schemeClr val="accent1">
                    <a:lumMod val="50000"/>
                  </a:schemeClr>
                </a:solidFill>
                <a:sym typeface="Arial"/>
              </a:rPr>
              <a:t>,</a:t>
            </a:r>
            <a:r>
              <a:rPr lang="en-US" sz="3200" b="0" i="1" u="none" strike="noStrike" cap="none" dirty="0" smtClean="0">
                <a:solidFill>
                  <a:schemeClr val="accent1">
                    <a:lumMod val="50000"/>
                  </a:schemeClr>
                </a:solidFill>
                <a:sym typeface="Arial"/>
              </a:rPr>
              <a:t> </a:t>
            </a:r>
            <a:r>
              <a:rPr lang="en-US" sz="3200" b="0" i="1" u="none" strike="noStrike" cap="none" dirty="0" err="1" smtClean="0">
                <a:solidFill>
                  <a:schemeClr val="accent1">
                    <a:lumMod val="50000"/>
                  </a:schemeClr>
                </a:solidFill>
                <a:sym typeface="Arial"/>
              </a:rPr>
              <a:t>Ph.D</a:t>
            </a:r>
            <a:r>
              <a:rPr lang="en-US" sz="3200" i="1" dirty="0" smtClean="0">
                <a:solidFill>
                  <a:schemeClr val="accent1">
                    <a:lumMod val="50000"/>
                  </a:schemeClr>
                </a:solidFill>
              </a:rPr>
              <a:t>, Project Management Professional</a:t>
            </a:r>
            <a:r>
              <a:rPr lang="en-US" sz="3200" b="0" i="0" u="none" strike="noStrike" cap="none" dirty="0" smtClean="0">
                <a:solidFill>
                  <a:schemeClr val="accent1">
                    <a:lumMod val="50000"/>
                  </a:schemeClr>
                </a:solidFill>
                <a:sym typeface="Arial"/>
              </a:rPr>
              <a:t> </a:t>
            </a:r>
            <a:endParaRPr lang="en-US" sz="3200" b="0" i="0" u="none" strike="noStrike" cap="none" dirty="0">
              <a:solidFill>
                <a:schemeClr val="accent1">
                  <a:lumMod val="50000"/>
                </a:schemeClr>
              </a:solidFill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200" b="1" i="0" u="none" strike="noStrike" cap="none" dirty="0">
                <a:solidFill>
                  <a:schemeClr val="accent1">
                    <a:lumMod val="50000"/>
                  </a:schemeClr>
                </a:solidFill>
                <a:sym typeface="Arial"/>
              </a:rPr>
              <a:t>Instructor:</a:t>
            </a:r>
            <a:r>
              <a:rPr lang="en-US" sz="3200" b="1" i="1" u="none" strike="noStrike" cap="none" dirty="0">
                <a:solidFill>
                  <a:schemeClr val="accent1">
                    <a:lumMod val="50000"/>
                  </a:schemeClr>
                </a:solidFill>
                <a:sym typeface="Arial"/>
              </a:rPr>
              <a:t> </a:t>
            </a:r>
            <a:r>
              <a:rPr lang="en-US" sz="3200" b="0" i="0" u="none" strike="noStrike" cap="none" dirty="0" err="1">
                <a:solidFill>
                  <a:schemeClr val="accent1">
                    <a:lumMod val="50000"/>
                  </a:schemeClr>
                </a:solidFill>
                <a:sym typeface="Arial"/>
              </a:rPr>
              <a:t>Masoud</a:t>
            </a:r>
            <a:r>
              <a:rPr lang="en-US" sz="3200" b="0" i="0" u="none" strike="noStrike" cap="none" dirty="0">
                <a:solidFill>
                  <a:schemeClr val="accent1">
                    <a:lumMod val="50000"/>
                  </a:schemeClr>
                </a:solidFill>
                <a:sym typeface="Arial"/>
              </a:rPr>
              <a:t> </a:t>
            </a:r>
            <a:r>
              <a:rPr lang="en-US" sz="3200" b="0" i="0" u="none" strike="noStrike" cap="none" dirty="0" err="1">
                <a:solidFill>
                  <a:schemeClr val="accent1">
                    <a:lumMod val="50000"/>
                  </a:schemeClr>
                </a:solidFill>
                <a:sym typeface="Arial"/>
              </a:rPr>
              <a:t>Sadjadi</a:t>
            </a:r>
            <a:r>
              <a:rPr lang="en-US" sz="3200" b="0" i="0" u="none" strike="noStrike" cap="none" dirty="0">
                <a:solidFill>
                  <a:schemeClr val="accent1">
                    <a:lumMod val="50000"/>
                  </a:schemeClr>
                </a:solidFill>
                <a:sym typeface="Arial"/>
              </a:rPr>
              <a:t>, Florida International University</a:t>
            </a:r>
          </a:p>
        </p:txBody>
      </p:sp>
      <p:sp>
        <p:nvSpPr>
          <p:cNvPr id="91" name="Shape 91"/>
          <p:cNvSpPr txBox="1"/>
          <p:nvPr/>
        </p:nvSpPr>
        <p:spPr>
          <a:xfrm>
            <a:off x="1208314" y="42466587"/>
            <a:ext cx="30632400" cy="1109738"/>
          </a:xfrm>
          <a:prstGeom prst="rect">
            <a:avLst/>
          </a:prstGeom>
          <a:noFill/>
          <a:ln>
            <a:noFill/>
          </a:ln>
        </p:spPr>
        <p:txBody>
          <a:bodyPr lIns="98650" tIns="49325" rIns="98650" bIns="49325" anchor="t" anchorCtr="0">
            <a:noAutofit/>
          </a:bodyPr>
          <a:lstStyle/>
          <a:p>
            <a:pPr marL="493712" marR="0" lvl="0" indent="-49371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3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material presented in this poster is based upon the work supported </a:t>
            </a:r>
            <a:r>
              <a:rPr lang="en-US" sz="30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by Dennis Obando, </a:t>
            </a:r>
            <a:r>
              <a:rPr lang="en-US" sz="3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 am thankful to the help that I received from my group members</a:t>
            </a:r>
            <a:r>
              <a:rPr lang="en-US" sz="30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3000" b="0" i="0" u="none" strike="noStrike" cap="none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D’Mita</a:t>
            </a:r>
            <a:r>
              <a:rPr lang="en-US" sz="30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Levy, </a:t>
            </a:r>
            <a:r>
              <a:rPr lang="en-US" sz="3000" b="0" i="0" u="none" strike="noStrike" cap="none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Qixiu</a:t>
            </a:r>
            <a:r>
              <a:rPr lang="en-US" sz="30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Xin, </a:t>
            </a:r>
            <a:r>
              <a:rPr lang="en-US" sz="3000" dirty="0" smtClean="0">
                <a:solidFill>
                  <a:schemeClr val="dk1"/>
                </a:solidFill>
              </a:rPr>
              <a:t>M</a:t>
            </a:r>
            <a:r>
              <a:rPr lang="en-US" sz="30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entor Mohsen Taheri and Project Manager </a:t>
            </a:r>
            <a:r>
              <a:rPr lang="en-US" sz="3000" b="0" i="0" u="none" strike="noStrike" cap="none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Himanshu</a:t>
            </a:r>
            <a:r>
              <a:rPr lang="en-US" sz="30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000" b="0" i="0" u="none" strike="noStrike" cap="none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Upadhyay</a:t>
            </a:r>
            <a:endParaRPr lang="en-US" sz="3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Shape 92"/>
          <p:cNvSpPr txBox="1"/>
          <p:nvPr/>
        </p:nvSpPr>
        <p:spPr>
          <a:xfrm>
            <a:off x="751114" y="5630779"/>
            <a:ext cx="31089600" cy="35434708"/>
          </a:xfrm>
          <a:prstGeom prst="rect">
            <a:avLst/>
          </a:prstGeom>
          <a:noFill/>
          <a:ln w="63500" cap="flat" cmpd="sng">
            <a:solidFill>
              <a:srgbClr val="0033CC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8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Shape 94"/>
          <p:cNvSpPr txBox="1"/>
          <p:nvPr/>
        </p:nvSpPr>
        <p:spPr>
          <a:xfrm>
            <a:off x="914400" y="42108753"/>
            <a:ext cx="31089600" cy="1568422"/>
          </a:xfrm>
          <a:prstGeom prst="rect">
            <a:avLst/>
          </a:prstGeom>
          <a:noFill/>
          <a:ln w="63500" cap="flat" cmpd="sng">
            <a:solidFill>
              <a:srgbClr val="0033CC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8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Shape 95"/>
          <p:cNvSpPr txBox="1"/>
          <p:nvPr/>
        </p:nvSpPr>
        <p:spPr>
          <a:xfrm>
            <a:off x="1192212" y="41605200"/>
            <a:ext cx="4979987" cy="73025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Acknowledgement</a:t>
            </a:r>
          </a:p>
        </p:txBody>
      </p:sp>
      <p:sp>
        <p:nvSpPr>
          <p:cNvPr id="96" name="Shape 96"/>
          <p:cNvSpPr txBox="1"/>
          <p:nvPr/>
        </p:nvSpPr>
        <p:spPr>
          <a:xfrm>
            <a:off x="15925800" y="446087"/>
            <a:ext cx="4724400" cy="1077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25000"/>
              <a:buFont typeface="Arial"/>
              <a:buNone/>
            </a:pPr>
            <a:r>
              <a:rPr lang="en-US" sz="3200" b="1" i="0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School of Computing &amp; Information Sciences</a:t>
            </a:r>
          </a:p>
        </p:txBody>
      </p:sp>
      <p:pic>
        <p:nvPicPr>
          <p:cNvPr id="97" name="Shape 9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182600" y="381000"/>
            <a:ext cx="2630400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230" y="754504"/>
            <a:ext cx="4376056" cy="199336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38707" y="120233"/>
            <a:ext cx="5441493" cy="5441493"/>
          </a:xfrm>
          <a:prstGeom prst="rect">
            <a:avLst/>
          </a:prstGeom>
        </p:spPr>
      </p:pic>
      <p:sp>
        <p:nvSpPr>
          <p:cNvPr id="25" name="Rounded Rectangle 24"/>
          <p:cNvSpPr/>
          <p:nvPr/>
        </p:nvSpPr>
        <p:spPr>
          <a:xfrm>
            <a:off x="12752614" y="5790326"/>
            <a:ext cx="7086600" cy="914400"/>
          </a:xfrm>
          <a:prstGeom prst="roundRect">
            <a:avLst/>
          </a:prstGeom>
          <a:solidFill>
            <a:schemeClr val="accent1">
              <a:lumMod val="25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Rockwell Extra Bold" charset="0"/>
                <a:ea typeface="Rockwell Extra Bold" charset="0"/>
                <a:cs typeface="Rockwell Extra Bold" charset="0"/>
              </a:rPr>
              <a:t>Current System</a:t>
            </a:r>
            <a:endParaRPr lang="en-US" sz="3600" dirty="0">
              <a:solidFill>
                <a:schemeClr val="bg1"/>
              </a:solidFill>
              <a:latin typeface="Rockwell Extra Bold" charset="0"/>
              <a:ea typeface="Rockwell Extra Bold" charset="0"/>
              <a:cs typeface="Rockwell Extra Bold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65515" y="6704726"/>
            <a:ext cx="8915400" cy="9862839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2628899" y="5716164"/>
            <a:ext cx="7086600" cy="914400"/>
          </a:xfrm>
          <a:prstGeom prst="roundRect">
            <a:avLst/>
          </a:prstGeom>
          <a:solidFill>
            <a:schemeClr val="accent1">
              <a:lumMod val="25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Rockwell Extra Bold" charset="0"/>
                <a:ea typeface="Rockwell Extra Bold" charset="0"/>
                <a:cs typeface="Rockwell Extra Bold" charset="0"/>
              </a:rPr>
              <a:t>Problem</a:t>
            </a:r>
            <a:endParaRPr lang="en-US" sz="3600" dirty="0">
              <a:solidFill>
                <a:schemeClr val="bg1"/>
              </a:solidFill>
              <a:latin typeface="Rockwell Extra Bold" charset="0"/>
              <a:ea typeface="Rockwell Extra Bold" charset="0"/>
              <a:cs typeface="Rockwell Extra Bold" charset="0"/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22517099" y="5784334"/>
            <a:ext cx="7086600" cy="914400"/>
          </a:xfrm>
          <a:prstGeom prst="roundRect">
            <a:avLst/>
          </a:prstGeom>
          <a:solidFill>
            <a:schemeClr val="accent1">
              <a:lumMod val="25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Rockwell Extra Bold" charset="0"/>
                <a:ea typeface="Rockwell Extra Bold" charset="0"/>
                <a:cs typeface="Rockwell Extra Bold" charset="0"/>
              </a:rPr>
              <a:t>Requirements</a:t>
            </a:r>
            <a:endParaRPr lang="en-US" sz="3600" dirty="0">
              <a:solidFill>
                <a:schemeClr val="bg1"/>
              </a:solidFill>
              <a:latin typeface="Rockwell Extra Bold" charset="0"/>
              <a:ea typeface="Rockwell Extra Bold" charset="0"/>
              <a:cs typeface="Rockwell Extra Bold" charset="0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11734800" y="6746912"/>
            <a:ext cx="8915400" cy="9815792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1" name="Rounded Rectangle 30"/>
          <p:cNvSpPr/>
          <p:nvPr/>
        </p:nvSpPr>
        <p:spPr>
          <a:xfrm>
            <a:off x="21602699" y="6746912"/>
            <a:ext cx="8915400" cy="9820653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8899" y="7040812"/>
            <a:ext cx="6972300" cy="8402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The Xen hypervisor is pointed to the host configuration through the </a:t>
            </a:r>
            <a:r>
              <a:rPr lang="en-US" sz="3600" dirty="0" err="1" smtClean="0">
                <a:latin typeface="Times New Roman" charset="0"/>
                <a:ea typeface="Times New Roman" charset="0"/>
                <a:cs typeface="Times New Roman" charset="0"/>
              </a:rPr>
              <a:t>introspector</a:t>
            </a:r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 file. However for the host configuration settings to be changed, the configuration file has to be edited manually through the terminal on the Xen hypervisor.</a:t>
            </a:r>
          </a:p>
          <a:p>
            <a:endParaRPr lang="en-US" sz="36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3600" b="1" u="sng" dirty="0" smtClean="0">
                <a:latin typeface="Times New Roman" charset="0"/>
                <a:ea typeface="Times New Roman" charset="0"/>
                <a:cs typeface="Times New Roman" charset="0"/>
              </a:rPr>
              <a:t>Improvements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A UI rather than terminal screen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Able to edit </a:t>
            </a:r>
            <a:r>
              <a:rPr lang="en-US" sz="3600" dirty="0" err="1" smtClean="0">
                <a:latin typeface="Times New Roman" charset="0"/>
                <a:ea typeface="Times New Roman" charset="0"/>
                <a:cs typeface="Times New Roman" charset="0"/>
              </a:rPr>
              <a:t>introspector</a:t>
            </a:r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 file through the UI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Give the administrator an easier way to view the </a:t>
            </a:r>
            <a:r>
              <a:rPr lang="en-US" sz="3600" dirty="0" err="1" smtClean="0">
                <a:latin typeface="Times New Roman" charset="0"/>
                <a:ea typeface="Times New Roman" charset="0"/>
                <a:cs typeface="Times New Roman" charset="0"/>
              </a:rPr>
              <a:t>introspector</a:t>
            </a:r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 file and edit the file</a:t>
            </a:r>
            <a:endParaRPr lang="en-US" sz="36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1838214" y="8495196"/>
            <a:ext cx="844187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Manages virtual machines at Applied Research Center FIU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Integrated into cyber defense research project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2517099" y="7320341"/>
            <a:ext cx="6972300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 smtClean="0">
                <a:latin typeface="Times New Roman" charset="0"/>
                <a:ea typeface="Times New Roman" charset="0"/>
                <a:cs typeface="Times New Roman" charset="0"/>
              </a:rPr>
              <a:t>Functionality for the Administrator</a:t>
            </a:r>
            <a:endParaRPr lang="en-US" sz="36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User interface is what is displayed to the administrator rather than blank terminal screen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Administrator is able to view host IP address and host port number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Administrator is able to view the entire </a:t>
            </a:r>
            <a:r>
              <a:rPr lang="en-US" sz="3600" dirty="0" err="1" smtClean="0">
                <a:latin typeface="Times New Roman" charset="0"/>
                <a:ea typeface="Times New Roman" charset="0"/>
                <a:cs typeface="Times New Roman" charset="0"/>
              </a:rPr>
              <a:t>introspector</a:t>
            </a:r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 file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Administrator will be able to edit both host IP address and port number</a:t>
            </a:r>
          </a:p>
          <a:p>
            <a:pPr marL="457200" indent="-457200">
              <a:buFont typeface="Arial" charset="0"/>
              <a:buChar char="•"/>
            </a:pPr>
            <a:endParaRPr lang="en-US" sz="36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2628899" y="16919988"/>
            <a:ext cx="7086600" cy="914400"/>
          </a:xfrm>
          <a:prstGeom prst="roundRect">
            <a:avLst/>
          </a:prstGeom>
          <a:solidFill>
            <a:schemeClr val="accent1">
              <a:lumMod val="25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Rockwell Extra Bold" charset="0"/>
                <a:ea typeface="Rockwell Extra Bold" charset="0"/>
                <a:cs typeface="Rockwell Extra Bold" charset="0"/>
              </a:rPr>
              <a:t>System Design</a:t>
            </a:r>
            <a:endParaRPr lang="en-US" sz="3600" dirty="0">
              <a:solidFill>
                <a:schemeClr val="bg1"/>
              </a:solidFill>
              <a:latin typeface="Rockwell Extra Bold" charset="0"/>
              <a:ea typeface="Rockwell Extra Bold" charset="0"/>
              <a:cs typeface="Rockwell Extra Bold" charset="0"/>
            </a:endParaRPr>
          </a:p>
        </p:txBody>
      </p:sp>
      <p:sp>
        <p:nvSpPr>
          <p:cNvPr id="36" name="Rounded Rectangle 35"/>
          <p:cNvSpPr/>
          <p:nvPr/>
        </p:nvSpPr>
        <p:spPr>
          <a:xfrm>
            <a:off x="12597492" y="16915127"/>
            <a:ext cx="7086600" cy="914400"/>
          </a:xfrm>
          <a:prstGeom prst="roundRect">
            <a:avLst/>
          </a:prstGeom>
          <a:solidFill>
            <a:schemeClr val="accent1">
              <a:lumMod val="25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Rockwell Extra Bold" charset="0"/>
                <a:ea typeface="Rockwell Extra Bold" charset="0"/>
                <a:cs typeface="Rockwell Extra Bold" charset="0"/>
              </a:rPr>
              <a:t>Object Design</a:t>
            </a:r>
            <a:endParaRPr lang="en-US" sz="3600" dirty="0">
              <a:solidFill>
                <a:schemeClr val="bg1"/>
              </a:solidFill>
              <a:latin typeface="Rockwell Extra Bold" charset="0"/>
              <a:ea typeface="Rockwell Extra Bold" charset="0"/>
              <a:cs typeface="Rockwell Extra Bold" charset="0"/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22767472" y="16913349"/>
            <a:ext cx="7086600" cy="914400"/>
          </a:xfrm>
          <a:prstGeom prst="roundRect">
            <a:avLst/>
          </a:prstGeom>
          <a:solidFill>
            <a:schemeClr val="accent1">
              <a:lumMod val="25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Rockwell Extra Bold" charset="0"/>
                <a:ea typeface="Rockwell Extra Bold" charset="0"/>
                <a:cs typeface="Rockwell Extra Bold" charset="0"/>
              </a:rPr>
              <a:t>Implementation</a:t>
            </a:r>
            <a:endParaRPr lang="en-US" sz="3600" dirty="0">
              <a:solidFill>
                <a:schemeClr val="bg1"/>
              </a:solidFill>
              <a:latin typeface="Rockwell Extra Bold" charset="0"/>
              <a:ea typeface="Rockwell Extra Bold" charset="0"/>
              <a:cs typeface="Rockwell Extra Bold" charset="0"/>
            </a:endParaRPr>
          </a:p>
        </p:txBody>
      </p:sp>
      <p:sp>
        <p:nvSpPr>
          <p:cNvPr id="38" name="Rounded Rectangle 37"/>
          <p:cNvSpPr/>
          <p:nvPr/>
        </p:nvSpPr>
        <p:spPr>
          <a:xfrm>
            <a:off x="1649185" y="17939149"/>
            <a:ext cx="8915400" cy="10067016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11751128" y="17939148"/>
            <a:ext cx="8915400" cy="998024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21853072" y="17939148"/>
            <a:ext cx="8915400" cy="998024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2881772" y="18814849"/>
            <a:ext cx="69723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The User Interface that was developed for the Xen hypervisor was developed completely in Go Language. The main framework in Go used for the interface is the “</a:t>
            </a:r>
            <a:r>
              <a:rPr lang="en-US" sz="3600" dirty="0" err="1" smtClean="0">
                <a:latin typeface="Times New Roman" charset="0"/>
                <a:ea typeface="Times New Roman" charset="0"/>
                <a:cs typeface="Times New Roman" charset="0"/>
              </a:rPr>
              <a:t>gocui</a:t>
            </a:r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” by </a:t>
            </a:r>
            <a:r>
              <a:rPr lang="en-US" sz="3600" dirty="0" err="1" smtClean="0">
                <a:latin typeface="Times New Roman" charset="0"/>
                <a:ea typeface="Times New Roman" charset="0"/>
                <a:cs typeface="Times New Roman" charset="0"/>
              </a:rPr>
              <a:t>jroimartin</a:t>
            </a:r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.</a:t>
            </a:r>
            <a:endParaRPr lang="en-US" sz="36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3" name="Rounded Rectangle 42"/>
          <p:cNvSpPr/>
          <p:nvPr/>
        </p:nvSpPr>
        <p:spPr>
          <a:xfrm>
            <a:off x="2628899" y="28358588"/>
            <a:ext cx="7086600" cy="914400"/>
          </a:xfrm>
          <a:prstGeom prst="roundRect">
            <a:avLst/>
          </a:prstGeom>
          <a:solidFill>
            <a:schemeClr val="accent1">
              <a:lumMod val="25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Rockwell Extra Bold" charset="0"/>
                <a:ea typeface="Rockwell Extra Bold" charset="0"/>
                <a:cs typeface="Rockwell Extra Bold" charset="0"/>
              </a:rPr>
              <a:t>Verification</a:t>
            </a:r>
            <a:endParaRPr lang="en-US" sz="3600" dirty="0">
              <a:solidFill>
                <a:schemeClr val="bg1"/>
              </a:solidFill>
              <a:latin typeface="Rockwell Extra Bold" charset="0"/>
              <a:ea typeface="Rockwell Extra Bold" charset="0"/>
              <a:cs typeface="Rockwell Extra Bold" charset="0"/>
            </a:endParaRPr>
          </a:p>
        </p:txBody>
      </p:sp>
      <p:sp>
        <p:nvSpPr>
          <p:cNvPr id="44" name="Rounded Rectangle 43"/>
          <p:cNvSpPr/>
          <p:nvPr/>
        </p:nvSpPr>
        <p:spPr>
          <a:xfrm>
            <a:off x="12649200" y="28271819"/>
            <a:ext cx="7086600" cy="914400"/>
          </a:xfrm>
          <a:prstGeom prst="roundRect">
            <a:avLst/>
          </a:prstGeom>
          <a:solidFill>
            <a:schemeClr val="accent1">
              <a:lumMod val="25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Rockwell Extra Bold" charset="0"/>
                <a:ea typeface="Rockwell Extra Bold" charset="0"/>
                <a:cs typeface="Rockwell Extra Bold" charset="0"/>
              </a:rPr>
              <a:t>Screenshots</a:t>
            </a:r>
            <a:endParaRPr lang="en-US" sz="3600" dirty="0">
              <a:solidFill>
                <a:schemeClr val="bg1"/>
              </a:solidFill>
              <a:latin typeface="Rockwell Extra Bold" charset="0"/>
              <a:ea typeface="Rockwell Extra Bold" charset="0"/>
              <a:cs typeface="Rockwell Extra Bold" charset="0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767471" y="28239752"/>
            <a:ext cx="7086600" cy="914400"/>
          </a:xfrm>
          <a:prstGeom prst="roundRect">
            <a:avLst/>
          </a:prstGeom>
          <a:solidFill>
            <a:schemeClr val="accent1">
              <a:lumMod val="25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Rockwell Extra Bold" charset="0"/>
                <a:ea typeface="Rockwell Extra Bold" charset="0"/>
                <a:cs typeface="Rockwell Extra Bold" charset="0"/>
              </a:rPr>
              <a:t>Summary</a:t>
            </a:r>
            <a:endParaRPr lang="en-US" sz="3600" dirty="0">
              <a:solidFill>
                <a:schemeClr val="bg1"/>
              </a:solidFill>
              <a:latin typeface="Rockwell Extra Bold" charset="0"/>
              <a:ea typeface="Rockwell Extra Bold" charset="0"/>
              <a:cs typeface="Rockwell Extra Bold" charset="0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1705994" y="29457138"/>
            <a:ext cx="8915400" cy="11331633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7" name="Rounded Rectangle 46"/>
          <p:cNvSpPr/>
          <p:nvPr/>
        </p:nvSpPr>
        <p:spPr>
          <a:xfrm>
            <a:off x="11838214" y="29402459"/>
            <a:ext cx="8915400" cy="11386312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8" name="Rounded Rectangle 47"/>
          <p:cNvSpPr/>
          <p:nvPr/>
        </p:nvSpPr>
        <p:spPr>
          <a:xfrm>
            <a:off x="21853071" y="29403329"/>
            <a:ext cx="8915400" cy="11385442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163536" y="29812701"/>
            <a:ext cx="8262257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smtClean="0">
                <a:latin typeface="Times New Roman" charset="0"/>
                <a:ea typeface="Times New Roman" charset="0"/>
                <a:cs typeface="Times New Roman" charset="0"/>
              </a:rPr>
              <a:t>Test Case 1: (Display Configuration Settings) </a:t>
            </a:r>
          </a:p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ID: I-141-1</a:t>
            </a:r>
          </a:p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Purpose:</a:t>
            </a:r>
            <a:endParaRPr lang="en-US" sz="2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Verify that UI can read configuration file and display configuration settings of host based on </a:t>
            </a:r>
            <a:r>
              <a:rPr lang="en-US" sz="2000" dirty="0" err="1" smtClean="0">
                <a:latin typeface="Times New Roman" charset="0"/>
                <a:ea typeface="Times New Roman" charset="0"/>
                <a:cs typeface="Times New Roman" charset="0"/>
              </a:rPr>
              <a:t>instrospector</a:t>
            </a:r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file on Xen hypervisor</a:t>
            </a:r>
          </a:p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Preconditions:</a:t>
            </a:r>
          </a:p>
          <a:p>
            <a:r>
              <a:rPr lang="en-US" sz="2000" dirty="0" err="1" smtClean="0">
                <a:latin typeface="Times New Roman" charset="0"/>
                <a:ea typeface="Times New Roman" charset="0"/>
                <a:cs typeface="Times New Roman" charset="0"/>
              </a:rPr>
              <a:t>Golang</a:t>
            </a:r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code being pointed to the proper location of the configuration file on the Xen Server and </a:t>
            </a:r>
            <a:r>
              <a:rPr lang="en-US" sz="2000" dirty="0" err="1" smtClean="0">
                <a:latin typeface="Times New Roman" charset="0"/>
                <a:ea typeface="Times New Roman" charset="0"/>
                <a:cs typeface="Times New Roman" charset="0"/>
              </a:rPr>
              <a:t>Golang</a:t>
            </a:r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repositories being loaded onto the server. Code running on the terminal of the Xen hypervisor</a:t>
            </a:r>
          </a:p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Input:</a:t>
            </a:r>
          </a:p>
          <a:p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Administrator selects to either view entire file, view the host IP address or port number configuration settings</a:t>
            </a:r>
          </a:p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Expected Output:</a:t>
            </a:r>
          </a:p>
          <a:p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UI displays the host configuration settings based on input</a:t>
            </a:r>
          </a:p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Actual Output:</a:t>
            </a:r>
          </a:p>
          <a:p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Administrator is able  to see the host configuration settings based on what they select</a:t>
            </a:r>
          </a:p>
          <a:p>
            <a:endParaRPr lang="en-US" sz="36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163535" y="35186955"/>
            <a:ext cx="8262257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smtClean="0">
                <a:latin typeface="Times New Roman" charset="0"/>
                <a:ea typeface="Times New Roman" charset="0"/>
                <a:cs typeface="Times New Roman" charset="0"/>
              </a:rPr>
              <a:t>Test Case 2: (Edit Configuration Settings) </a:t>
            </a:r>
          </a:p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ID: I-370-1</a:t>
            </a:r>
          </a:p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Purpose:</a:t>
            </a:r>
            <a:endParaRPr lang="en-US" sz="2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Verify that UI can update all parameters through one submission which will edit the configuration file on the Xen hypervisor</a:t>
            </a:r>
          </a:p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Preconditions:</a:t>
            </a:r>
          </a:p>
          <a:p>
            <a:r>
              <a:rPr lang="en-US" sz="2000" dirty="0" err="1" smtClean="0">
                <a:latin typeface="Times New Roman" charset="0"/>
                <a:ea typeface="Times New Roman" charset="0"/>
                <a:cs typeface="Times New Roman" charset="0"/>
              </a:rPr>
              <a:t>Golang</a:t>
            </a:r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code being pointed to the proper location of the configuration file on the Xen Server and </a:t>
            </a:r>
            <a:r>
              <a:rPr lang="en-US" sz="2000" dirty="0" err="1" smtClean="0">
                <a:latin typeface="Times New Roman" charset="0"/>
                <a:ea typeface="Times New Roman" charset="0"/>
                <a:cs typeface="Times New Roman" charset="0"/>
              </a:rPr>
              <a:t>Golang</a:t>
            </a:r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repositories being loaded onto the server. Code running on the terminal of the Xen hypervisor</a:t>
            </a:r>
          </a:p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Input:</a:t>
            </a:r>
          </a:p>
          <a:p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Administrator inputs the values of editing the configuration file</a:t>
            </a:r>
          </a:p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Expected Output:</a:t>
            </a:r>
          </a:p>
          <a:p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UI edits the configuration file on the Xen hypervisor using one submission, while verifying that the values are an acceptable format.</a:t>
            </a:r>
          </a:p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Actual Output:</a:t>
            </a:r>
          </a:p>
          <a:p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Administrator is able to edit the file based on user input on the Xen hypervisor and UI is able to verify format of input values</a:t>
            </a:r>
          </a:p>
          <a:p>
            <a:endParaRPr lang="en-US" sz="36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51" name="Picture 50"/>
          <p:cNvPicPr/>
          <p:nvPr/>
        </p:nvPicPr>
        <p:blipFill>
          <a:blip r:embed="rId6"/>
          <a:stretch>
            <a:fillRect/>
          </a:stretch>
        </p:blipFill>
        <p:spPr>
          <a:xfrm>
            <a:off x="12649200" y="37841078"/>
            <a:ext cx="6931478" cy="2661815"/>
          </a:xfrm>
          <a:prstGeom prst="rect">
            <a:avLst/>
          </a:prstGeom>
        </p:spPr>
      </p:pic>
      <p:pic>
        <p:nvPicPr>
          <p:cNvPr id="52" name="Picture 51"/>
          <p:cNvPicPr/>
          <p:nvPr/>
        </p:nvPicPr>
        <p:blipFill>
          <a:blip r:embed="rId7"/>
          <a:stretch>
            <a:fillRect/>
          </a:stretch>
        </p:blipFill>
        <p:spPr>
          <a:xfrm>
            <a:off x="12649200" y="30913194"/>
            <a:ext cx="6931478" cy="2713749"/>
          </a:xfrm>
          <a:prstGeom prst="rect">
            <a:avLst/>
          </a:prstGeom>
        </p:spPr>
      </p:pic>
      <p:sp>
        <p:nvSpPr>
          <p:cNvPr id="53" name="Rounded Rectangle 52"/>
          <p:cNvSpPr/>
          <p:nvPr/>
        </p:nvSpPr>
        <p:spPr>
          <a:xfrm>
            <a:off x="12621644" y="29755211"/>
            <a:ext cx="7086600" cy="1031165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Rockwell Extra Bold" charset="0"/>
                <a:ea typeface="Rockwell Extra Bold" charset="0"/>
                <a:cs typeface="Rockwell Extra Bold" charset="0"/>
              </a:rPr>
              <a:t>Display Configuration Settings</a:t>
            </a:r>
          </a:p>
        </p:txBody>
      </p:sp>
      <p:sp>
        <p:nvSpPr>
          <p:cNvPr id="54" name="Rounded Rectangle 53"/>
          <p:cNvSpPr/>
          <p:nvPr/>
        </p:nvSpPr>
        <p:spPr>
          <a:xfrm>
            <a:off x="12585245" y="36682756"/>
            <a:ext cx="7086600" cy="1050202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Rockwell Extra Bold" charset="0"/>
                <a:ea typeface="Rockwell Extra Bold" charset="0"/>
                <a:cs typeface="Rockwell Extra Bold" charset="0"/>
              </a:rPr>
              <a:t>Edit Configuration Settings</a:t>
            </a:r>
            <a:endParaRPr lang="en-US" sz="3600" dirty="0">
              <a:solidFill>
                <a:schemeClr val="bg1"/>
              </a:solidFill>
              <a:latin typeface="Rockwell Extra Bold" charset="0"/>
              <a:ea typeface="Rockwell Extra Bold" charset="0"/>
              <a:cs typeface="Rockwell Extra Bold" charset="0"/>
            </a:endParaRPr>
          </a:p>
        </p:txBody>
      </p:sp>
      <p:pic>
        <p:nvPicPr>
          <p:cNvPr id="56" name="Picture 55"/>
          <p:cNvPicPr/>
          <p:nvPr/>
        </p:nvPicPr>
        <p:blipFill>
          <a:blip r:embed="rId8"/>
          <a:stretch>
            <a:fillRect/>
          </a:stretch>
        </p:blipFill>
        <p:spPr>
          <a:xfrm>
            <a:off x="12649200" y="33871217"/>
            <a:ext cx="6931478" cy="2525661"/>
          </a:xfrm>
          <a:prstGeom prst="rect">
            <a:avLst/>
          </a:prstGeom>
        </p:spPr>
      </p:pic>
      <p:sp>
        <p:nvSpPr>
          <p:cNvPr id="57" name="Rounded Rectangle 56"/>
          <p:cNvSpPr/>
          <p:nvPr/>
        </p:nvSpPr>
        <p:spPr>
          <a:xfrm>
            <a:off x="22824622" y="29868909"/>
            <a:ext cx="7086600" cy="1031165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Rockwell Extra Bold" charset="0"/>
                <a:ea typeface="Rockwell Extra Bold" charset="0"/>
                <a:cs typeface="Rockwell Extra Bold" charset="0"/>
              </a:rPr>
              <a:t>Major Contributions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21970433" y="31154062"/>
            <a:ext cx="854766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Administrator will be able to view the configuration settings through the UI rather than manually searching for the </a:t>
            </a:r>
            <a:r>
              <a:rPr lang="en-US" sz="3600" dirty="0" err="1" smtClean="0">
                <a:latin typeface="Times New Roman" charset="0"/>
                <a:ea typeface="Times New Roman" charset="0"/>
                <a:cs typeface="Times New Roman" charset="0"/>
              </a:rPr>
              <a:t>introspector</a:t>
            </a:r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 file through the terminal on Xen hypervisor.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Administrator will be able to edit the configuration settings using the UI rather than manually editing it on Xen hypervisor.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59" name="Picture 58"/>
          <p:cNvPicPr/>
          <p:nvPr/>
        </p:nvPicPr>
        <p:blipFill>
          <a:blip r:embed="rId9"/>
          <a:stretch>
            <a:fillRect/>
          </a:stretch>
        </p:blipFill>
        <p:spPr>
          <a:xfrm>
            <a:off x="11593284" y="21846358"/>
            <a:ext cx="9187544" cy="7016388"/>
          </a:xfrm>
          <a:prstGeom prst="rect">
            <a:avLst/>
          </a:prstGeom>
        </p:spPr>
      </p:pic>
      <p:pic>
        <p:nvPicPr>
          <p:cNvPr id="60" name="Picture 59"/>
          <p:cNvPicPr/>
          <p:nvPr/>
        </p:nvPicPr>
        <p:blipFill>
          <a:blip r:embed="rId10"/>
          <a:stretch>
            <a:fillRect/>
          </a:stretch>
        </p:blipFill>
        <p:spPr>
          <a:xfrm>
            <a:off x="12585245" y="18369241"/>
            <a:ext cx="6995433" cy="4103794"/>
          </a:xfrm>
          <a:prstGeom prst="rect">
            <a:avLst/>
          </a:prstGeom>
        </p:spPr>
      </p:pic>
      <p:sp>
        <p:nvSpPr>
          <p:cNvPr id="8" name="AutoShape 2" descr="08xx10.JPG.jp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149953" y="22216917"/>
            <a:ext cx="5522073" cy="412768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2884029" y="18831301"/>
            <a:ext cx="69723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The Administrator is able to access the server through a terminal client. The UI is running on terminal which can read and edit the </a:t>
            </a:r>
            <a:r>
              <a:rPr lang="en-US" sz="3600" dirty="0" err="1" smtClean="0">
                <a:latin typeface="Times New Roman" charset="0"/>
                <a:ea typeface="Times New Roman" charset="0"/>
                <a:cs typeface="Times New Roman" charset="0"/>
              </a:rPr>
              <a:t>introspector</a:t>
            </a:r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 file</a:t>
            </a:r>
            <a:endParaRPr lang="en-US" sz="36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65" name="Rounded Rectangle 64"/>
          <p:cNvSpPr/>
          <p:nvPr/>
        </p:nvSpPr>
        <p:spPr>
          <a:xfrm>
            <a:off x="12695464" y="7216534"/>
            <a:ext cx="7086600" cy="914400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Rockwell Extra Bold" charset="0"/>
                <a:ea typeface="Rockwell Extra Bold" charset="0"/>
                <a:cs typeface="Rockwell Extra Bold" charset="0"/>
              </a:rPr>
              <a:t>Status</a:t>
            </a:r>
            <a:endParaRPr lang="en-US" sz="3600" dirty="0">
              <a:solidFill>
                <a:schemeClr val="bg1"/>
              </a:solidFill>
              <a:latin typeface="Rockwell Extra Bold" charset="0"/>
              <a:ea typeface="Rockwell Extra Bold" charset="0"/>
              <a:cs typeface="Rockwell Extra Bold" charset="0"/>
            </a:endParaRPr>
          </a:p>
        </p:txBody>
      </p:sp>
      <p:sp>
        <p:nvSpPr>
          <p:cNvPr id="66" name="Rounded Rectangle 65"/>
          <p:cNvSpPr/>
          <p:nvPr/>
        </p:nvSpPr>
        <p:spPr>
          <a:xfrm>
            <a:off x="12695464" y="11971024"/>
            <a:ext cx="7086600" cy="914400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Rockwell Extra Bold" charset="0"/>
                <a:ea typeface="Rockwell Extra Bold" charset="0"/>
                <a:cs typeface="Rockwell Extra Bold" charset="0"/>
              </a:rPr>
              <a:t>Core Features</a:t>
            </a:r>
            <a:endParaRPr lang="en-US" sz="3600" dirty="0">
              <a:solidFill>
                <a:schemeClr val="bg1"/>
              </a:solidFill>
              <a:latin typeface="Rockwell Extra Bold" charset="0"/>
              <a:ea typeface="Rockwell Extra Bold" charset="0"/>
              <a:cs typeface="Rockwell Extra Bold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2181113" y="13228647"/>
            <a:ext cx="84418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Implements host level </a:t>
            </a:r>
            <a:r>
              <a:rPr lang="en-US" sz="3600" dirty="0" err="1" smtClean="0">
                <a:latin typeface="Times New Roman" charset="0"/>
                <a:ea typeface="Times New Roman" charset="0"/>
                <a:cs typeface="Times New Roman" charset="0"/>
              </a:rPr>
              <a:t>Golang</a:t>
            </a:r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, native C bindings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12738" y="3085863"/>
            <a:ext cx="5860251" cy="19256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4543" y="22733282"/>
            <a:ext cx="5746974" cy="4610944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0024" y="35478415"/>
            <a:ext cx="5441493" cy="5441493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1546</TotalTime>
  <Words>638</Words>
  <Application>Microsoft Office PowerPoint</Application>
  <PresentationFormat>Custom</PresentationFormat>
  <Paragraphs>67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Rockwell Extra Bold</vt:lpstr>
      <vt:lpstr>Times New Roman</vt:lpstr>
      <vt:lpstr>Diseño predeterminado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Dennis Obando</cp:lastModifiedBy>
  <cp:revision>36</cp:revision>
  <dcterms:modified xsi:type="dcterms:W3CDTF">2016-11-28T18:19:48Z</dcterms:modified>
</cp:coreProperties>
</file>